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F8EE-C047-463A-9E57-23E4579DB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B5183-09E4-44CA-B35B-5817FDBEF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7666B-0E95-454E-99D6-BFB3D768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8D3DB-0A5F-4698-8782-E6829929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3948D-65D9-41F0-A1BE-1DA06096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260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7704-ABD0-4894-B77F-85F1E47C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0E993-EDC0-4481-A24B-3F34C9D46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41AAC-C234-4E70-A40B-3268B0F3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38AA9-9259-4105-B6A5-D00C2B92C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2D5DF-D55A-410B-B4D7-B9F5A3C6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82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BA85FB-BFBA-4D8C-9A92-2B668E462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4E626-727E-416D-9EC7-A3F67FB6A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C637B-EF45-4950-9E33-50317E9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641AD-954E-43FF-A312-2AC72227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EBC4E-21D7-468A-9B4A-7BB84844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9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FDC3-946D-4BE0-93AD-F9B8D057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2F8C4-5775-46DB-8866-1C6C45067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E93F8-8EA3-421F-B57B-EA442C00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67AFB-0CB6-4080-98F0-E7F165A37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5F17C-FD5B-4962-81AB-24DA9AE1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91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948C-7E44-4817-BAF8-E5972771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0D3C8-43EC-4356-9363-2E15305D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8F27D-DE27-4C9D-9F94-4BD47C13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2C476-253E-4EF7-92A6-A9D89759A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CE726-6FC8-4D30-A606-B758DB94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48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1C38-F3A8-4F67-91E7-AA9B47D6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E288-18EB-40C2-B528-0DD51EA93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1973C-EBBD-4FBF-9B9C-10610B10A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A95D6-F4CB-4978-99E7-423BD568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9ECD0-6B54-4A47-8941-6D94151C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0E101-BD2E-4C8D-939F-C2CE29A5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78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E8A4-730B-4BB4-939F-095CB1EA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817EC-F038-45AC-A354-50E4A3818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26F25-2430-47D0-AFAB-8062F25F1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878FA-453A-4AEF-840B-795ED3049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27481-9E10-4FF2-BA84-3FD400B2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3B0FC-4A2E-47B9-B6B3-9C9A35301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EE6DED-5B4B-4782-AEAB-71B666AF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E4CC3-B598-4994-994D-88D322B6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62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9898-320B-471C-9247-499BA46A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1A273-050C-45B1-B297-5E57A131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A15-D1E1-480C-9812-1FA3E462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3DAE8-6065-483F-BB31-377216F2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258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AD3BDC-0C33-447D-AB26-E29ED247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23F42-C976-411B-A610-7F1F498E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0C1D1-AD5D-4840-A4A8-A453C2F1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494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CBF2-A10B-4F4A-AC63-0CE8BBB5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538A-56FB-47D4-88C4-82D71AE3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0E6C5-5539-4BF7-AF07-AEFEC4068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FB15C-5AA4-4019-B77F-F90E9BA3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ADA5C-D3DD-44F5-B466-449EAB17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05076-7317-47DF-A7D9-24FE6CDA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28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BC80-CBC0-46C0-AC02-658260EE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55D2A6-9AE9-446B-A2AB-61C7C5E6A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A542A-E433-42AD-841C-849443F9A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11122-13C1-449E-B2BC-5EE03CC5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7EBB4-EC09-4493-9B31-44F1B4D3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8FF7D-CB54-4590-92F7-2C69CDBD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16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0E06F-A2D3-4842-B2DE-DFBE1937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8144B-8C8B-4A47-AA29-FFE296C02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22384-D6EE-4816-978D-F8DEE0A36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830DD-2EB1-4E08-A24A-D48658FC3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E78BC-0B46-47AE-9E1D-B7AB7FFB3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40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FCE8-047C-41C0-9798-93C3C68D2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Paging</a:t>
            </a:r>
            <a:br>
              <a:rPr lang="en-IN" dirty="0"/>
            </a:br>
            <a:r>
              <a:rPr lang="en-IN" dirty="0"/>
              <a:t>[Problems]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0CA07-2CE9-4030-9ADB-23AE43359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IN" dirty="0"/>
              <a:t>Steps: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Select slide show option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Click on Replay</a:t>
            </a:r>
          </a:p>
          <a:p>
            <a:pPr algn="just"/>
            <a:r>
              <a:rPr lang="en-IN" dirty="0"/>
              <a:t> OR</a:t>
            </a:r>
          </a:p>
          <a:p>
            <a:pPr algn="just"/>
            <a:r>
              <a:rPr lang="en-IN" dirty="0"/>
              <a:t>       Click on speaker at the bottom right corner of the slide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4AD9DF-5660-4340-8F83-D7120A183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5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4"/>
    </mc:Choice>
    <mc:Fallback>
      <p:transition spd="slow" advTm="8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CA5B-A121-4538-9D6F-84087B64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54"/>
            <a:ext cx="10515600" cy="1325563"/>
          </a:xfrm>
        </p:spPr>
        <p:txBody>
          <a:bodyPr/>
          <a:lstStyle/>
          <a:p>
            <a:r>
              <a:rPr lang="en-IN" dirty="0"/>
              <a:t>Calculate memory size based on the address bits.[Address to space translation]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6BB01-99E4-4EA8-A219-A22A38644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124114" cy="43513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For 1 bit -&gt; 2 combination</a:t>
            </a:r>
          </a:p>
          <a:p>
            <a:r>
              <a:rPr lang="en-IN" dirty="0"/>
              <a:t>       2 bit -&gt; 4 combination</a:t>
            </a:r>
          </a:p>
          <a:p>
            <a:r>
              <a:rPr lang="en-IN" dirty="0"/>
              <a:t>       n bit -&gt; 2</a:t>
            </a:r>
            <a:r>
              <a:rPr lang="en-IN" baseline="30000" dirty="0"/>
              <a:t>n  </a:t>
            </a:r>
            <a:r>
              <a:rPr lang="en-IN" dirty="0"/>
              <a:t>combination</a:t>
            </a:r>
          </a:p>
          <a:p>
            <a:r>
              <a:rPr lang="en-IN" dirty="0"/>
              <a:t>  10 bit -&gt; 2</a:t>
            </a:r>
            <a:r>
              <a:rPr lang="en-IN" baseline="30000" dirty="0"/>
              <a:t>10  </a:t>
            </a:r>
            <a:r>
              <a:rPr lang="en-IN" dirty="0"/>
              <a:t>combination=1024=1k</a:t>
            </a:r>
          </a:p>
          <a:p>
            <a:endParaRPr lang="en-IN" dirty="0"/>
          </a:p>
          <a:p>
            <a:r>
              <a:rPr lang="en-IN" dirty="0"/>
              <a:t>Memory size=Nr of location x Size of location</a:t>
            </a:r>
          </a:p>
          <a:p>
            <a:pPr marL="0" indent="0">
              <a:buNone/>
            </a:pPr>
            <a:r>
              <a:rPr lang="en-IN" dirty="0"/>
              <a:t>                          = 1K x 1 B= 1KB</a:t>
            </a:r>
          </a:p>
          <a:p>
            <a:r>
              <a:rPr lang="en-IN" dirty="0"/>
              <a:t>Most of the time system is byte addressable (it depends on architecture of the system)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6F73823-40CE-4D3C-895F-B7FD7FD03F3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70596344"/>
              </p:ext>
            </p:extLst>
          </p:nvPr>
        </p:nvGraphicFramePr>
        <p:xfrm>
          <a:off x="8117059" y="1927274"/>
          <a:ext cx="1540955" cy="330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0955">
                  <a:extLst>
                    <a:ext uri="{9D8B030D-6E8A-4147-A177-3AD203B41FA5}">
                      <a16:colId xmlns:a16="http://schemas.microsoft.com/office/drawing/2014/main" val="4148957243"/>
                    </a:ext>
                  </a:extLst>
                </a:gridCol>
              </a:tblGrid>
              <a:tr h="280084">
                <a:tc>
                  <a:txBody>
                    <a:bodyPr/>
                    <a:lstStyle/>
                    <a:p>
                      <a:r>
                        <a:rPr lang="en-IN" dirty="0"/>
                        <a:t>Location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95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18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6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6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8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Location 1023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429770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CAF2887-19C6-4F22-AA46-7C92DCC93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1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40"/>
    </mc:Choice>
    <mc:Fallback>
      <p:transition spd="slow" advTm="106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4930-7261-423D-971F-1F62CCF4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size=Nr of location x Size of location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707-CBCD-4547-ABE3-F2BF49774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289" y="1825625"/>
            <a:ext cx="5181600" cy="4884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Problem 1:</a:t>
            </a:r>
          </a:p>
          <a:p>
            <a:r>
              <a:rPr lang="en-IN" dirty="0"/>
              <a:t>12 bit address, byte addressable</a:t>
            </a:r>
          </a:p>
          <a:p>
            <a:pPr marL="0" indent="0">
              <a:buNone/>
            </a:pPr>
            <a:r>
              <a:rPr lang="en-IN" dirty="0"/>
              <a:t>Solution:</a:t>
            </a:r>
          </a:p>
          <a:p>
            <a:r>
              <a:rPr lang="en-IN" dirty="0"/>
              <a:t>2</a:t>
            </a:r>
            <a:r>
              <a:rPr lang="en-IN" baseline="30000" dirty="0"/>
              <a:t>12  </a:t>
            </a:r>
            <a:r>
              <a:rPr lang="en-IN" dirty="0"/>
              <a:t>combination=Nr of location</a:t>
            </a:r>
          </a:p>
          <a:p>
            <a:r>
              <a:rPr lang="en-IN" dirty="0"/>
              <a:t>Nr of location=2</a:t>
            </a:r>
            <a:r>
              <a:rPr lang="en-IN" baseline="30000" dirty="0"/>
              <a:t>10 </a:t>
            </a:r>
            <a:r>
              <a:rPr lang="en-IN" dirty="0"/>
              <a:t>x</a:t>
            </a:r>
            <a:r>
              <a:rPr lang="en-IN" baseline="30000" dirty="0"/>
              <a:t> </a:t>
            </a:r>
            <a:r>
              <a:rPr lang="en-IN" dirty="0"/>
              <a:t>2</a:t>
            </a:r>
            <a:r>
              <a:rPr lang="en-IN" baseline="30000" dirty="0"/>
              <a:t>2</a:t>
            </a:r>
            <a:r>
              <a:rPr lang="en-IN" dirty="0"/>
              <a:t>= 1Kx 4=4K</a:t>
            </a:r>
          </a:p>
          <a:p>
            <a:r>
              <a:rPr lang="en-IN" dirty="0"/>
              <a:t>Size of location =1B</a:t>
            </a:r>
          </a:p>
          <a:p>
            <a:r>
              <a:rPr lang="en-IN" dirty="0"/>
              <a:t>Memory size=4K X 1B=4KB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Note:</a:t>
            </a:r>
          </a:p>
          <a:p>
            <a:r>
              <a:rPr lang="en-IN" dirty="0"/>
              <a:t>2</a:t>
            </a:r>
            <a:r>
              <a:rPr lang="en-IN" baseline="30000" dirty="0"/>
              <a:t>10 </a:t>
            </a:r>
            <a:r>
              <a:rPr lang="en-IN" dirty="0"/>
              <a:t>=1K</a:t>
            </a:r>
          </a:p>
          <a:p>
            <a:r>
              <a:rPr lang="en-IN" dirty="0"/>
              <a:t>2</a:t>
            </a:r>
            <a:r>
              <a:rPr lang="en-IN" baseline="30000" dirty="0"/>
              <a:t>20</a:t>
            </a:r>
            <a:r>
              <a:rPr lang="en-IN" dirty="0"/>
              <a:t>=1M</a:t>
            </a:r>
            <a:endParaRPr lang="en-IN" baseline="30000" dirty="0"/>
          </a:p>
          <a:p>
            <a:r>
              <a:rPr lang="en-IN" dirty="0"/>
              <a:t>2</a:t>
            </a:r>
            <a:r>
              <a:rPr lang="en-IN" baseline="30000" dirty="0"/>
              <a:t>30</a:t>
            </a:r>
            <a:r>
              <a:rPr lang="en-IN" dirty="0"/>
              <a:t>=1G</a:t>
            </a:r>
            <a:endParaRPr lang="en-IN" baseline="30000" dirty="0"/>
          </a:p>
          <a:p>
            <a:r>
              <a:rPr lang="en-IN" dirty="0"/>
              <a:t>2</a:t>
            </a:r>
            <a:r>
              <a:rPr lang="en-IN" baseline="30000" dirty="0"/>
              <a:t>40</a:t>
            </a:r>
            <a:r>
              <a:rPr lang="en-IN" dirty="0"/>
              <a:t>=1T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0454D-529C-4F2B-AACC-DBA046396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4889" y="1825625"/>
            <a:ext cx="654382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Problem 2:</a:t>
            </a:r>
          </a:p>
          <a:p>
            <a:r>
              <a:rPr lang="en-IN" dirty="0"/>
              <a:t>24 bit address, 2 byte addressable</a:t>
            </a:r>
          </a:p>
          <a:p>
            <a:pPr marL="0" indent="0">
              <a:buNone/>
            </a:pPr>
            <a:r>
              <a:rPr lang="en-IN" dirty="0"/>
              <a:t>Solution:</a:t>
            </a:r>
          </a:p>
          <a:p>
            <a:r>
              <a:rPr lang="en-IN" dirty="0"/>
              <a:t>2</a:t>
            </a:r>
            <a:r>
              <a:rPr lang="en-IN" baseline="30000" dirty="0"/>
              <a:t>24  </a:t>
            </a:r>
            <a:r>
              <a:rPr lang="en-IN" dirty="0"/>
              <a:t>combination=Nr of location</a:t>
            </a:r>
          </a:p>
          <a:p>
            <a:r>
              <a:rPr lang="en-IN" dirty="0"/>
              <a:t>Nr of location=2</a:t>
            </a:r>
            <a:r>
              <a:rPr lang="en-IN" baseline="30000" dirty="0"/>
              <a:t>20 </a:t>
            </a:r>
            <a:r>
              <a:rPr lang="en-IN" dirty="0"/>
              <a:t>x</a:t>
            </a:r>
            <a:r>
              <a:rPr lang="en-IN" baseline="30000" dirty="0"/>
              <a:t> </a:t>
            </a:r>
            <a:r>
              <a:rPr lang="en-IN" dirty="0"/>
              <a:t>2</a:t>
            </a:r>
            <a:r>
              <a:rPr lang="en-IN" baseline="30000" dirty="0"/>
              <a:t>4</a:t>
            </a:r>
            <a:r>
              <a:rPr lang="en-IN" dirty="0"/>
              <a:t>= 16M</a:t>
            </a:r>
          </a:p>
          <a:p>
            <a:r>
              <a:rPr lang="en-IN" dirty="0"/>
              <a:t>Size of location =2B</a:t>
            </a:r>
          </a:p>
          <a:p>
            <a:r>
              <a:rPr lang="en-IN" dirty="0"/>
              <a:t>Memory size=16M X 2B=32MB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F16A26-CD53-4DC7-9BA7-EED10083E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2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58"/>
    </mc:Choice>
    <mc:Fallback>
      <p:transition spd="slow" advTm="125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2D85A6-74C5-4C16-AE9A-4D3F3713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Homework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EB4C2A-FD3E-4E38-98EB-91A3B323E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Calculate the memory size for the following data:</a:t>
            </a:r>
          </a:p>
          <a:p>
            <a:r>
              <a:rPr lang="en-IN" dirty="0"/>
              <a:t>16 bit address, byte addressable</a:t>
            </a:r>
          </a:p>
          <a:p>
            <a:r>
              <a:rPr lang="en-IN" dirty="0"/>
              <a:t>22 bit address, 2 byte addressable</a:t>
            </a:r>
          </a:p>
          <a:p>
            <a:r>
              <a:rPr lang="en-IN" dirty="0"/>
              <a:t>32 bit address, byte addressable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994D472-DD76-4610-8480-452E6D69B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1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27"/>
    </mc:Choice>
    <mc:Fallback>
      <p:transition spd="slow" advTm="28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4935-5B7A-4283-AC3C-B272D1C5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Space to 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A384E-360E-4295-AE55-514404A6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Memory size =64 KB</a:t>
            </a:r>
          </a:p>
          <a:p>
            <a:r>
              <a:rPr lang="en-IN" dirty="0"/>
              <a:t>Assume: Byte addressable</a:t>
            </a:r>
          </a:p>
          <a:p>
            <a:r>
              <a:rPr lang="en-IN" dirty="0"/>
              <a:t>Nr of bits in address=?</a:t>
            </a:r>
          </a:p>
          <a:p>
            <a:pPr marL="0" indent="0">
              <a:buNone/>
            </a:pPr>
            <a:r>
              <a:rPr lang="en-IN" dirty="0"/>
              <a:t>Solution:</a:t>
            </a:r>
          </a:p>
          <a:p>
            <a:r>
              <a:rPr lang="en-IN" dirty="0"/>
              <a:t>Memory size=Nr of location x Size of location</a:t>
            </a:r>
          </a:p>
          <a:p>
            <a:r>
              <a:rPr lang="en-IN" dirty="0"/>
              <a:t>64KB= Nr of location x 1B</a:t>
            </a:r>
          </a:p>
          <a:p>
            <a:r>
              <a:rPr lang="en-IN" dirty="0"/>
              <a:t>Nr of location=64K= 2</a:t>
            </a:r>
            <a:r>
              <a:rPr lang="en-IN" baseline="30000" dirty="0"/>
              <a:t>6 </a:t>
            </a:r>
            <a:r>
              <a:rPr lang="en-IN" dirty="0"/>
              <a:t>2</a:t>
            </a:r>
            <a:r>
              <a:rPr lang="en-IN" baseline="30000" dirty="0"/>
              <a:t>10  = </a:t>
            </a:r>
            <a:r>
              <a:rPr lang="en-IN" dirty="0"/>
              <a:t>2</a:t>
            </a:r>
            <a:r>
              <a:rPr lang="en-IN" baseline="30000" dirty="0"/>
              <a:t>16</a:t>
            </a:r>
          </a:p>
          <a:p>
            <a:r>
              <a:rPr lang="en-IN" dirty="0"/>
              <a:t>Hence 16 bit address</a:t>
            </a:r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ECC6DA3-F87F-4FD7-98F4-052A7BD2EA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067893"/>
              </p:ext>
            </p:extLst>
          </p:nvPr>
        </p:nvGraphicFramePr>
        <p:xfrm>
          <a:off x="8117059" y="1927274"/>
          <a:ext cx="1540955" cy="330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0955">
                  <a:extLst>
                    <a:ext uri="{9D8B030D-6E8A-4147-A177-3AD203B41FA5}">
                      <a16:colId xmlns:a16="http://schemas.microsoft.com/office/drawing/2014/main" val="4148957243"/>
                    </a:ext>
                  </a:extLst>
                </a:gridCol>
              </a:tblGrid>
              <a:tr h="280084">
                <a:tc>
                  <a:txBody>
                    <a:bodyPr/>
                    <a:lstStyle/>
                    <a:p>
                      <a:r>
                        <a:rPr lang="en-IN" dirty="0"/>
                        <a:t>Location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95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18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6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6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8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Location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429770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1530F6-2820-4114-87EC-2AA444F0D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19"/>
    </mc:Choice>
    <mc:Fallback>
      <p:transition spd="slow" advTm="69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9D9F-47F1-4E60-83A2-46DDD29F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88AF2-77FB-4ADB-94D7-ABAF1AD03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Calculate the number of bits used for addressing using the following data:</a:t>
            </a:r>
          </a:p>
          <a:p>
            <a:r>
              <a:rPr lang="en-IN" dirty="0"/>
              <a:t>512 KB, byte addressable</a:t>
            </a:r>
          </a:p>
          <a:p>
            <a:r>
              <a:rPr lang="en-IN" dirty="0"/>
              <a:t>16 GB, 4 byte addressable</a:t>
            </a:r>
          </a:p>
          <a:p>
            <a:r>
              <a:rPr lang="en-IN" dirty="0"/>
              <a:t>128 MB, byte addressable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FDC8BF-ADFC-4F77-853A-5ACD21D7D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97"/>
    </mc:Choice>
    <mc:Fallback>
      <p:transition spd="slow" advTm="28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5558-25EE-43B6-9005-13AFB36C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Complex numerical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1C8B1-056C-4184-A36F-1E131F30E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Logical address(LA)= page number(p) + offset(d)=&gt;Secondary memory</a:t>
            </a:r>
          </a:p>
          <a:p>
            <a:r>
              <a:rPr lang="en-IN" dirty="0"/>
              <a:t>Physical address(PA)= frame number(p) + offset (d)=&gt;Primary memory</a:t>
            </a:r>
          </a:p>
          <a:p>
            <a:r>
              <a:rPr lang="en-IN" dirty="0"/>
              <a:t>Page Size(PS)</a:t>
            </a:r>
          </a:p>
          <a:p>
            <a:r>
              <a:rPr lang="en-IN" dirty="0"/>
              <a:t>Problem 1:</a:t>
            </a:r>
          </a:p>
          <a:p>
            <a:r>
              <a:rPr lang="en-IN" dirty="0"/>
              <a:t>LA =24 bits, PA =16 bits and PS=1KB assume byte addressable.</a:t>
            </a:r>
          </a:p>
          <a:p>
            <a:r>
              <a:rPr lang="en-IN" dirty="0"/>
              <a:t>Calculate: </a:t>
            </a:r>
          </a:p>
          <a:p>
            <a:r>
              <a:rPr lang="en-IN" dirty="0"/>
              <a:t>Size of secondary memory</a:t>
            </a:r>
          </a:p>
          <a:p>
            <a:r>
              <a:rPr lang="en-IN" dirty="0"/>
              <a:t>Size of Primary memory</a:t>
            </a:r>
          </a:p>
          <a:p>
            <a:r>
              <a:rPr lang="en-IN" dirty="0"/>
              <a:t>Total number of pages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084F2C4-3CA6-4E4F-8E85-432A491B2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19"/>
    </mc:Choice>
    <mc:Fallback>
      <p:transition spd="slow" advTm="61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49142-CB87-4D30-A5A8-83D93ADE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16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IN" dirty="0"/>
              <a:t>Problem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5C1AF-9639-42AA-881C-AF03D8E0B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86" y="844062"/>
            <a:ext cx="11924714" cy="577542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LA =24 bits, PA =16 bits and PS=1KB assume byte addressable.</a:t>
            </a:r>
          </a:p>
          <a:p>
            <a:r>
              <a:rPr lang="en-IN" dirty="0"/>
              <a:t>Calculate: 1) Size of secondary memory 2) Size of Primary memory 3) Number of bits used to represent page number 4) Total number of pages </a:t>
            </a:r>
          </a:p>
          <a:p>
            <a:pPr marL="0" indent="0">
              <a:buNone/>
            </a:pPr>
            <a:r>
              <a:rPr lang="en-IN" dirty="0"/>
              <a:t>Solution</a:t>
            </a:r>
          </a:p>
          <a:p>
            <a:pPr marL="0" indent="0">
              <a:buNone/>
            </a:pPr>
            <a:r>
              <a:rPr lang="en-IN" dirty="0"/>
              <a:t>1. Size of secondary memory=Nr of location x Size of location</a:t>
            </a:r>
          </a:p>
          <a:p>
            <a:pPr marL="0" indent="0">
              <a:buNone/>
            </a:pPr>
            <a:r>
              <a:rPr lang="en-IN" dirty="0"/>
              <a:t>       = 2</a:t>
            </a:r>
            <a:r>
              <a:rPr lang="en-IN" baseline="30000" dirty="0"/>
              <a:t>24 </a:t>
            </a:r>
            <a:r>
              <a:rPr lang="en-IN" dirty="0"/>
              <a:t>X</a:t>
            </a:r>
            <a:r>
              <a:rPr lang="en-IN" baseline="30000" dirty="0"/>
              <a:t>    </a:t>
            </a:r>
            <a:r>
              <a:rPr lang="en-IN" dirty="0"/>
              <a:t>1B = 2</a:t>
            </a:r>
            <a:r>
              <a:rPr lang="en-IN" baseline="30000" dirty="0"/>
              <a:t>4 </a:t>
            </a:r>
            <a:r>
              <a:rPr lang="en-IN" dirty="0"/>
              <a:t>2</a:t>
            </a:r>
            <a:r>
              <a:rPr lang="en-IN" baseline="30000" dirty="0"/>
              <a:t>20</a:t>
            </a:r>
            <a:r>
              <a:rPr lang="en-IN" dirty="0"/>
              <a:t> X</a:t>
            </a:r>
            <a:r>
              <a:rPr lang="en-IN" baseline="30000" dirty="0"/>
              <a:t>    </a:t>
            </a:r>
            <a:r>
              <a:rPr lang="en-IN" dirty="0"/>
              <a:t>1B =16MB</a:t>
            </a:r>
          </a:p>
          <a:p>
            <a:pPr marL="0" indent="0">
              <a:buNone/>
            </a:pPr>
            <a:r>
              <a:rPr lang="en-IN" dirty="0"/>
              <a:t>2. Size of Primary memory=Nr of location x Size of location</a:t>
            </a:r>
          </a:p>
          <a:p>
            <a:pPr marL="0" indent="0">
              <a:buNone/>
            </a:pPr>
            <a:r>
              <a:rPr lang="en-IN" dirty="0"/>
              <a:t>       = 2</a:t>
            </a:r>
            <a:r>
              <a:rPr lang="en-IN" baseline="30000" dirty="0"/>
              <a:t>16 </a:t>
            </a:r>
            <a:r>
              <a:rPr lang="en-IN" dirty="0"/>
              <a:t>X</a:t>
            </a:r>
            <a:r>
              <a:rPr lang="en-IN" baseline="30000" dirty="0"/>
              <a:t>    </a:t>
            </a:r>
            <a:r>
              <a:rPr lang="en-IN" dirty="0"/>
              <a:t>1B = 2</a:t>
            </a:r>
            <a:r>
              <a:rPr lang="en-IN" baseline="30000" dirty="0"/>
              <a:t>6 </a:t>
            </a:r>
            <a:r>
              <a:rPr lang="en-IN" dirty="0"/>
              <a:t>2</a:t>
            </a:r>
            <a:r>
              <a:rPr lang="en-IN" baseline="30000" dirty="0"/>
              <a:t>10</a:t>
            </a:r>
            <a:r>
              <a:rPr lang="en-IN" dirty="0"/>
              <a:t> X</a:t>
            </a:r>
            <a:r>
              <a:rPr lang="en-IN" baseline="30000" dirty="0"/>
              <a:t>    </a:t>
            </a:r>
            <a:r>
              <a:rPr lang="en-IN" dirty="0"/>
              <a:t>1B =64KB</a:t>
            </a:r>
          </a:p>
          <a:p>
            <a:pPr marL="0" indent="0">
              <a:buNone/>
            </a:pPr>
            <a:r>
              <a:rPr lang="en-IN" dirty="0"/>
              <a:t>3. Page size=Nr of location x Size of location</a:t>
            </a:r>
          </a:p>
          <a:p>
            <a:pPr marL="457200" lvl="1" indent="0">
              <a:buNone/>
            </a:pPr>
            <a:r>
              <a:rPr lang="en-IN" dirty="0"/>
              <a:t>1KB= Nr of location x 1B</a:t>
            </a:r>
          </a:p>
          <a:p>
            <a:pPr marL="457200" lvl="1" indent="0">
              <a:buNone/>
            </a:pPr>
            <a:r>
              <a:rPr lang="en-IN" dirty="0"/>
              <a:t>Nr of location=1K= 2</a:t>
            </a:r>
            <a:r>
              <a:rPr lang="en-IN" baseline="30000" dirty="0"/>
              <a:t>10</a:t>
            </a:r>
            <a:r>
              <a:rPr lang="en-IN" dirty="0"/>
              <a:t>  therefore d=10bit</a:t>
            </a:r>
          </a:p>
          <a:p>
            <a:pPr marL="457200" lvl="1" indent="0">
              <a:buNone/>
            </a:pPr>
            <a:r>
              <a:rPr lang="en-IN" dirty="0"/>
              <a:t>p=24-10=14 bit  [LA=</a:t>
            </a:r>
            <a:r>
              <a:rPr lang="en-IN" dirty="0" err="1"/>
              <a:t>p+d</a:t>
            </a:r>
            <a:r>
              <a:rPr lang="en-IN" dirty="0"/>
              <a:t>]</a:t>
            </a:r>
          </a:p>
          <a:p>
            <a:pPr marL="0" indent="0">
              <a:buNone/>
            </a:pPr>
            <a:r>
              <a:rPr lang="en-IN" dirty="0"/>
              <a:t>4. Total number of pages = 2</a:t>
            </a:r>
            <a:r>
              <a:rPr lang="en-IN" baseline="30000" dirty="0"/>
              <a:t>14 </a:t>
            </a:r>
            <a:r>
              <a:rPr lang="en-IN" dirty="0"/>
              <a:t>= 2</a:t>
            </a:r>
            <a:r>
              <a:rPr lang="en-IN" baseline="30000" dirty="0"/>
              <a:t>4 </a:t>
            </a:r>
            <a:r>
              <a:rPr lang="en-IN" dirty="0"/>
              <a:t>2</a:t>
            </a:r>
            <a:r>
              <a:rPr lang="en-IN" baseline="30000" dirty="0"/>
              <a:t>10</a:t>
            </a:r>
            <a:r>
              <a:rPr lang="en-IN" dirty="0"/>
              <a:t> =16 K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13ECA75-CA6F-4AEA-A181-45CFEC4943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695446"/>
              </p:ext>
            </p:extLst>
          </p:nvPr>
        </p:nvGraphicFramePr>
        <p:xfrm>
          <a:off x="10583322" y="3550920"/>
          <a:ext cx="1540955" cy="330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0955">
                  <a:extLst>
                    <a:ext uri="{9D8B030D-6E8A-4147-A177-3AD203B41FA5}">
                      <a16:colId xmlns:a16="http://schemas.microsoft.com/office/drawing/2014/main" val="4148957243"/>
                    </a:ext>
                  </a:extLst>
                </a:gridCol>
              </a:tblGrid>
              <a:tr h="280084">
                <a:tc>
                  <a:txBody>
                    <a:bodyPr/>
                    <a:lstStyle/>
                    <a:p>
                      <a:r>
                        <a:rPr lang="en-IN" dirty="0"/>
                        <a:t>Location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95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18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6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6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8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Location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429770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77F7AA-B4C3-4D01-9015-9BD9683F7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3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355"/>
    </mc:Choice>
    <mc:Fallback>
      <p:transition spd="slow" advTm="187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D60C-BD81-4F9A-88EE-CF3648F0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462C-0C0C-4A45-966B-17893E1F5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LA =32 bits, PA =24 bits and PS=2KB assume byte addressable.</a:t>
            </a:r>
          </a:p>
          <a:p>
            <a:r>
              <a:rPr lang="en-IN" dirty="0"/>
              <a:t>Calculate: 1) Size of secondary memory 2) Size of Primary memory 3) Number of bits used to represent page number 4) Total number of pages 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272EA7-CB90-4CAA-A532-0B55E53C7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4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92"/>
    </mc:Choice>
    <mc:Fallback>
      <p:transition spd="slow" advTm="30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MediaLengthInSeconds xmlns="803c8e6e-8136-4d7d-af1c-024f8e6687c9" xsi:nil="true"/>
    <SharedWithUsers xmlns="6464b784-94fc-4d5d-8912-f9bf35373677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9D3EE55-13AF-422C-8A47-9BF49B731136}"/>
</file>

<file path=customXml/itemProps2.xml><?xml version="1.0" encoding="utf-8"?>
<ds:datastoreItem xmlns:ds="http://schemas.openxmlformats.org/officeDocument/2006/customXml" ds:itemID="{92935D14-E826-45D8-B546-1293FEFE1FA3}"/>
</file>

<file path=customXml/itemProps3.xml><?xml version="1.0" encoding="utf-8"?>
<ds:datastoreItem xmlns:ds="http://schemas.openxmlformats.org/officeDocument/2006/customXml" ds:itemID="{7233A0D9-AE92-4F12-9FFB-1F67033F4F8D}"/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643</Words>
  <Application>Microsoft Office PowerPoint</Application>
  <PresentationFormat>Widescreen</PresentationFormat>
  <Paragraphs>108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Paging [Problems] </vt:lpstr>
      <vt:lpstr>Calculate memory size based on the address bits.[Address to space translation]</vt:lpstr>
      <vt:lpstr>Memory size=Nr of location x Size of location </vt:lpstr>
      <vt:lpstr>  Homework</vt:lpstr>
      <vt:lpstr>Space to address translation</vt:lpstr>
      <vt:lpstr>Homework</vt:lpstr>
      <vt:lpstr>Complex numerical</vt:lpstr>
      <vt:lpstr>Problem 1: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Paging [Problems] </dc:title>
  <dc:creator>Chetana Pujari [MAHE-MIT]</dc:creator>
  <cp:lastModifiedBy>Chetana Pujari [MAHE-MIT]</cp:lastModifiedBy>
  <cp:revision>17</cp:revision>
  <dcterms:created xsi:type="dcterms:W3CDTF">2020-04-06T23:14:50Z</dcterms:created>
  <dcterms:modified xsi:type="dcterms:W3CDTF">2020-04-07T05:44:31Z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0x010100C93ACEB14D7C914C9A66454C530220F9</vt:lpwstr>
  </property>
  <property fmtid="{D5CDD505-2E9C-101B-9397-08002B2CF9AE}" pid="3" name="Order">
    <vt:lpwstr>119300.000000000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